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96" r:id="rId4"/>
    <p:sldId id="298" r:id="rId5"/>
    <p:sldId id="259" r:id="rId6"/>
    <p:sldId id="285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279" r:id="rId16"/>
    <p:sldId id="286" r:id="rId17"/>
    <p:sldId id="299" r:id="rId18"/>
    <p:sldId id="281" r:id="rId19"/>
    <p:sldId id="273" r:id="rId20"/>
    <p:sldId id="274" r:id="rId21"/>
    <p:sldId id="275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66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165" autoAdjust="0"/>
    <p:restoredTop sz="99403" autoAdjust="0"/>
  </p:normalViewPr>
  <p:slideViewPr>
    <p:cSldViewPr showGuides="1">
      <p:cViewPr>
        <p:scale>
          <a:sx n="75" d="100"/>
          <a:sy n="75" d="100"/>
        </p:scale>
        <p:origin x="-78" y="-78"/>
      </p:cViewPr>
      <p:guideLst>
        <p:guide orient="horz" pos="8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89B26-4A2F-4672-9F03-AB76C0D1F260}" type="datetimeFigureOut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011D9-CA4E-4325-8FA4-BB8857BB6B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74296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8A873-5899-47BE-8318-798E593D38BF}" type="datetimeFigureOut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E2491-71B9-463D-8191-E548DA9088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6439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2491-71B9-463D-8191-E548DA908840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2491-71B9-463D-8191-E548DA908840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2491-71B9-463D-8191-E548DA908840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paper_1280x1024-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353" y="1928802"/>
            <a:ext cx="7772400" cy="1444112"/>
          </a:xfrm>
        </p:spPr>
        <p:txBody>
          <a:bodyPr anchor="b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52" y="3315030"/>
            <a:ext cx="7776109" cy="971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353" y="601305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9ABDC58-9E7A-4DF6-8756-BF36BC5FBA81}" type="datetime1">
              <a:rPr lang="en-US" smtClean="0"/>
              <a:pPr/>
              <a:t>6/7/2011</a:t>
            </a:fld>
            <a:endParaRPr lang="en-GB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81128"/>
            <a:ext cx="2184351" cy="103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lpaper_1280x1024-C_blan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2774-57DD-4187-87CD-05D82BC4081E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Sing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Doub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defRPr/>
            </a:lvl1pPr>
            <a:lvl2pPr>
              <a:spcAft>
                <a:spcPts val="1500"/>
              </a:spcAft>
              <a:defRPr/>
            </a:lvl2pPr>
            <a:lvl3pPr>
              <a:spcAft>
                <a:spcPts val="1500"/>
              </a:spcAft>
              <a:defRPr/>
            </a:lvl3pPr>
            <a:lvl4pPr>
              <a:spcAft>
                <a:spcPts val="1500"/>
              </a:spcAft>
              <a:defRPr/>
            </a:lvl4pPr>
            <a:lvl5pPr>
              <a:spcAft>
                <a:spcPts val="15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DB65-39E8-497C-BA1F-40925FCB7993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None/>
              <a:defRPr b="1"/>
            </a:lvl1pPr>
            <a:lvl2pPr marL="361950" indent="-361950">
              <a:spcAft>
                <a:spcPts val="600"/>
              </a:spcAft>
              <a:buFont typeface="Wingdings" pitchFamily="2" charset="2"/>
              <a:buChar char="§"/>
              <a:defRPr sz="1500"/>
            </a:lvl2pPr>
            <a:lvl3pPr marL="755650" indent="-309563">
              <a:spcAft>
                <a:spcPts val="600"/>
              </a:spcAft>
              <a:buFont typeface="Arial" pitchFamily="34" charset="0"/>
              <a:buChar char="–"/>
              <a:defRPr sz="1300"/>
            </a:lvl3pPr>
            <a:lvl4pPr marL="1127125" indent="-319088">
              <a:spcAft>
                <a:spcPts val="600"/>
              </a:spcAft>
              <a:buFont typeface="Wingdings" pitchFamily="2" charset="2"/>
              <a:buChar char="§"/>
              <a:defRPr/>
            </a:lvl4pPr>
            <a:lvl5pPr marL="1616075" indent="-276225">
              <a:spcAft>
                <a:spcPts val="600"/>
              </a:spcAft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FCAF-9FC9-4289-AED7-1ADCA004A6D1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533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C15C-76E3-42F1-95B8-6FCF0A57E83F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buSzPct val="110000"/>
              <a:buFont typeface="+mj-lt"/>
              <a:buAutoNum type="arabicPeriod"/>
              <a:defRPr/>
            </a:lvl1pPr>
            <a:lvl2pPr marL="800100" indent="-342900"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2pPr>
            <a:lvl3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3pPr>
            <a:lvl4pPr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4pPr>
            <a:lvl5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EF11-1B41-41B2-B24D-CBA58DB046D4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D10E-C23B-48B4-9ABF-46EF4E5F9C0C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8478469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14656" y="1214438"/>
            <a:ext cx="8472186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9C3-4418-442E-ACC3-0455A8A8D757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5"/>
          </p:nvPr>
        </p:nvSpPr>
        <p:spPr>
          <a:xfrm>
            <a:off x="3229663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/>
          </p:nvPr>
        </p:nvSpPr>
        <p:spPr>
          <a:xfrm>
            <a:off x="6158621" y="1785956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14657" y="1214438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235974" y="1222062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61939" y="1225055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654638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FC87-3F8C-4495-94E4-1C524DB34F02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929438" y="1214438"/>
            <a:ext cx="1857375" cy="47863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33E5-721C-4EE7-84C0-0BA0B1912491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4066" y="61965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04800" y="990600"/>
            <a:ext cx="7010400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10000"/>
              </a:lnSpc>
              <a:spcBef>
                <a:spcPct val="10000"/>
              </a:spcBef>
              <a:defRPr/>
            </a:pPr>
            <a:endParaRPr lang="en-US" sz="900" b="1" dirty="0">
              <a:solidFill>
                <a:srgbClr val="084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305100" y="1214421"/>
            <a:ext cx="8554287" cy="489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970" y="214290"/>
            <a:ext cx="6824797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2280" y="260648"/>
            <a:ext cx="1824310" cy="86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52" r:id="rId5"/>
    <p:sldLayoutId id="2147483661" r:id="rId6"/>
    <p:sldLayoutId id="2147483665" r:id="rId7"/>
    <p:sldLayoutId id="2147483666" r:id="rId8"/>
    <p:sldLayoutId id="2147483664" r:id="rId9"/>
    <p:sldLayoutId id="2147483651" r:id="rId10"/>
    <p:sldLayoutId id="2147483662" r:id="rId11"/>
    <p:sldLayoutId id="2147483654" r:id="rId12"/>
    <p:sldLayoutId id="2147483667" r:id="rId13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emf"/><Relationship Id="rId9" Type="http://schemas.openxmlformats.org/officeDocument/2006/relationships/hyperlink" Target="06-harvesting_LU.av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Geoportál</a:t>
            </a:r>
            <a:r>
              <a:rPr lang="sk-SK" dirty="0" smtClean="0"/>
              <a:t> a riešenia Intergraph nie len pre INSPIRE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e</a:t>
            </a:r>
            <a:r>
              <a:rPr lang="en-US" dirty="0" err="1" smtClean="0"/>
              <a:t>nviro</a:t>
            </a:r>
            <a:r>
              <a:rPr lang="en-US" dirty="0" smtClean="0"/>
              <a:t> – </a:t>
            </a:r>
            <a:r>
              <a:rPr lang="sk-SK" dirty="0" smtClean="0"/>
              <a:t>i</a:t>
            </a:r>
            <a:r>
              <a:rPr lang="en-US" dirty="0" smtClean="0"/>
              <a:t> – f</a:t>
            </a:r>
            <a:r>
              <a:rPr lang="sk-SK" dirty="0" err="1" smtClean="0"/>
              <a:t>órum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Vladimír </a:t>
            </a:r>
            <a:r>
              <a:rPr lang="sk-SK" dirty="0" smtClean="0"/>
              <a:t>Stromček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13E0A-953A-435A-ACE0-591097799DD8}" type="datetime1">
              <a:rPr lang="en-US" smtClean="0"/>
              <a:pPr/>
              <a:t>6/7/2011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123825"/>
            <a:ext cx="840105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3838"/>
            <a:ext cx="8382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14300"/>
            <a:ext cx="84201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0963"/>
            <a:ext cx="8382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1637837"/>
            <a:ext cx="5297199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Intergraph </a:t>
            </a:r>
            <a:r>
              <a:rPr lang="sk-SK" dirty="0" err="1" smtClean="0"/>
              <a:t>Geoportál</a:t>
            </a:r>
            <a:r>
              <a:rPr lang="sk-SK" dirty="0" smtClean="0"/>
              <a:t> - implementácia</a:t>
            </a:r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7543" y="980728"/>
            <a:ext cx="514486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/>
              <a:t>Prehliadacie služby:</a:t>
            </a:r>
          </a:p>
          <a:p>
            <a:pPr marL="285750" indent="-285750">
              <a:buFontTx/>
              <a:buChar char="-"/>
            </a:pPr>
            <a:r>
              <a:rPr lang="sk-SK" sz="1600" dirty="0" smtClean="0"/>
              <a:t>Zabezpečenie, </a:t>
            </a:r>
            <a:r>
              <a:rPr lang="sk-SK" sz="1600" dirty="0" err="1" smtClean="0"/>
              <a:t>licencovanie</a:t>
            </a:r>
            <a:endParaRPr lang="sk-SK" sz="1600" dirty="0" smtClean="0"/>
          </a:p>
          <a:p>
            <a:pPr marL="285750" indent="-285750">
              <a:buFontTx/>
              <a:buChar char="-"/>
            </a:pPr>
            <a:r>
              <a:rPr lang="sk-SK" sz="1600" dirty="0" smtClean="0"/>
              <a:t>Priestorové filtre</a:t>
            </a:r>
          </a:p>
          <a:p>
            <a:pPr marL="285750" indent="-285750">
              <a:buFontTx/>
              <a:buChar char="-"/>
            </a:pPr>
            <a:r>
              <a:rPr lang="sk-SK" sz="1600" dirty="0" smtClean="0"/>
              <a:t>Podpora WMTS</a:t>
            </a:r>
            <a:endParaRPr lang="sk-SK" sz="1500" dirty="0" smtClean="0"/>
          </a:p>
          <a:p>
            <a:r>
              <a:rPr lang="sk-SK" sz="1500" b="1" dirty="0" smtClean="0"/>
              <a:t>Služby sťahovania:</a:t>
            </a:r>
          </a:p>
          <a:p>
            <a:pPr marL="285750" indent="-285750">
              <a:buFontTx/>
              <a:buChar char="-"/>
            </a:pPr>
            <a:r>
              <a:rPr lang="sk-SK" sz="1500" dirty="0" smtClean="0"/>
              <a:t>WFS</a:t>
            </a:r>
          </a:p>
          <a:p>
            <a:pPr marL="285750" indent="-285750">
              <a:buFontTx/>
              <a:buChar char="-"/>
            </a:pPr>
            <a:r>
              <a:rPr lang="sk-SK" sz="1500" dirty="0" err="1" smtClean="0"/>
              <a:t>Validné</a:t>
            </a:r>
            <a:r>
              <a:rPr lang="sk-SK" sz="1500" dirty="0" smtClean="0"/>
              <a:t> EGN</a:t>
            </a:r>
          </a:p>
          <a:p>
            <a:r>
              <a:rPr lang="sk-SK" sz="1500" b="1" dirty="0" smtClean="0"/>
              <a:t>Vyhľadávacie služby:</a:t>
            </a:r>
          </a:p>
          <a:p>
            <a:pPr marL="285750" indent="-285750">
              <a:buFontTx/>
              <a:buChar char="-"/>
            </a:pPr>
            <a:r>
              <a:rPr lang="sk-SK" sz="1500" dirty="0" smtClean="0"/>
              <a:t>Výkon (stotisíce záznamov)</a:t>
            </a:r>
          </a:p>
          <a:p>
            <a:pPr marL="285750" indent="-285750">
              <a:buFontTx/>
              <a:buChar char="-"/>
            </a:pPr>
            <a:r>
              <a:rPr lang="sk-SK" sz="1500" dirty="0" err="1" smtClean="0"/>
              <a:t>Harvesting</a:t>
            </a:r>
            <a:r>
              <a:rPr lang="sk-SK" sz="1500" dirty="0" smtClean="0"/>
              <a:t> + transakcie</a:t>
            </a:r>
          </a:p>
          <a:p>
            <a:r>
              <a:rPr lang="sk-SK" sz="1500" b="1" dirty="0" smtClean="0"/>
              <a:t>Klientske aplikácie:</a:t>
            </a:r>
          </a:p>
          <a:p>
            <a:pPr marL="285750" indent="-285750">
              <a:buFontTx/>
              <a:buChar char="-"/>
            </a:pPr>
            <a:r>
              <a:rPr lang="sk-SK" sz="1500" dirty="0" smtClean="0"/>
              <a:t>Tenkí klienti</a:t>
            </a:r>
          </a:p>
          <a:p>
            <a:pPr marL="285750" indent="-285750">
              <a:buFontTx/>
              <a:buChar char="-"/>
            </a:pPr>
            <a:r>
              <a:rPr lang="sk-SK" sz="1500" dirty="0" err="1" smtClean="0"/>
              <a:t>Metadata</a:t>
            </a:r>
            <a:r>
              <a:rPr lang="sk-SK" sz="1500" dirty="0" smtClean="0"/>
              <a:t> Editor</a:t>
            </a:r>
          </a:p>
          <a:p>
            <a:pPr marL="742950" lvl="1" indent="-285750">
              <a:buFontTx/>
              <a:buChar char="-"/>
            </a:pPr>
            <a:r>
              <a:rPr lang="sk-SK" sz="1500" dirty="0" smtClean="0"/>
              <a:t>Plná </a:t>
            </a:r>
            <a:r>
              <a:rPr lang="sk-SK" sz="1500" dirty="0" err="1" smtClean="0"/>
              <a:t>konfigurovateľnost</a:t>
            </a:r>
            <a:endParaRPr lang="sk-SK" sz="1500" dirty="0" smtClean="0"/>
          </a:p>
          <a:p>
            <a:pPr marL="742950" lvl="1" indent="-285750">
              <a:buFontTx/>
              <a:buChar char="-"/>
            </a:pPr>
            <a:r>
              <a:rPr lang="sk-SK" sz="1500" dirty="0" smtClean="0"/>
              <a:t>Podpora profilov</a:t>
            </a:r>
          </a:p>
          <a:p>
            <a:pPr marL="742950" lvl="1" indent="-285750">
              <a:buFontTx/>
              <a:buChar char="-"/>
            </a:pPr>
            <a:r>
              <a:rPr lang="sk-SK" sz="1500" dirty="0" smtClean="0"/>
              <a:t>Podpora rozšírených </a:t>
            </a:r>
            <a:r>
              <a:rPr lang="sk-SK" sz="1500" dirty="0" err="1" smtClean="0"/>
              <a:t>metaúdajovmetadat</a:t>
            </a:r>
            <a:endParaRPr lang="sk-SK" sz="1500" dirty="0" smtClean="0"/>
          </a:p>
          <a:p>
            <a:r>
              <a:rPr lang="sk-SK" sz="1500" b="1" dirty="0" smtClean="0"/>
              <a:t>Harmonizácia údajov:</a:t>
            </a:r>
          </a:p>
          <a:p>
            <a:pPr marL="285750" indent="-285750">
              <a:buFontTx/>
              <a:buChar char="-"/>
            </a:pPr>
            <a:r>
              <a:rPr lang="sk-SK" sz="1500" dirty="0" smtClean="0"/>
              <a:t>Znalosť dátových špecifikácií </a:t>
            </a:r>
          </a:p>
          <a:p>
            <a:pPr marL="285750" indent="-285750">
              <a:buFontTx/>
              <a:buChar char="-"/>
            </a:pPr>
            <a:r>
              <a:rPr lang="sk-SK" sz="1500" dirty="0" smtClean="0"/>
              <a:t>Nástroje </a:t>
            </a:r>
          </a:p>
          <a:p>
            <a:r>
              <a:rPr lang="sk-SK" sz="1500" b="1" dirty="0" err="1" smtClean="0"/>
              <a:t>E-shop</a:t>
            </a:r>
            <a:endParaRPr lang="sk-SK" sz="1500" b="1" dirty="0" smtClean="0"/>
          </a:p>
          <a:p>
            <a:r>
              <a:rPr lang="sk-SK" sz="1500" b="1" dirty="0" smtClean="0"/>
              <a:t>Automatizovaný export</a:t>
            </a:r>
          </a:p>
          <a:p>
            <a:r>
              <a:rPr lang="sk-SK" sz="1500" b="1" dirty="0" smtClean="0"/>
              <a:t>Monitoring, Register služieb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865" y="1124744"/>
            <a:ext cx="2989535" cy="2647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409" y="1700809"/>
            <a:ext cx="347977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vspacek\Pictures\MDE_valida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33056"/>
            <a:ext cx="27432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ocs.google.com/viewer?url=http%3A%2F%2Finspire.jrc.ec.europa.eu%2Fdocuments%2FData_Specifications%2FINSPIRE_DataSpecification_AU_v3.0.1.pdf&amp;docid=f059026bfe4a2865ce8e6b66b83be36f&amp;a=bi&amp;pagenumber=18&amp;w=12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424" y="4503880"/>
            <a:ext cx="2373168" cy="167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353462"/>
            <a:ext cx="3413876" cy="304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7" descr="NewGP_harvesting.png">
            <a:hlinkClick r:id="rId9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>
          <a:xfrm>
            <a:off x="4497643" y="2204864"/>
            <a:ext cx="4646357" cy="211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 rot="19891147">
            <a:off x="-188364" y="3086474"/>
            <a:ext cx="8879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Dokáže to </a:t>
            </a:r>
            <a:r>
              <a:rPr lang="cs-CZ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Váš </a:t>
            </a:r>
            <a:r>
              <a:rPr lang="cs-CZ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</a:t>
            </a:r>
            <a:r>
              <a:rPr lang="cs-CZ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-portál?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3-3E49-4F67-8184-9FAD47D2EBCF}" type="datetime1">
              <a:rPr lang="en-US" smtClean="0"/>
              <a:pPr/>
              <a:t>6/7/2011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86694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Trendy </a:t>
            </a:r>
            <a:br>
              <a:rPr lang="cs-CZ" dirty="0" smtClean="0"/>
            </a:br>
            <a:r>
              <a:rPr lang="cs-CZ" sz="2700" dirty="0" err="1" smtClean="0"/>
              <a:t>Vlastný</a:t>
            </a:r>
            <a:r>
              <a:rPr lang="cs-CZ" sz="2700" dirty="0" smtClean="0"/>
              <a:t> portál za pár </a:t>
            </a:r>
            <a:r>
              <a:rPr lang="cs-CZ" sz="2700" dirty="0" err="1" smtClean="0"/>
              <a:t>minút</a:t>
            </a:r>
            <a:endParaRPr lang="cs-CZ" sz="27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191250"/>
            <a:ext cx="2133600" cy="365125"/>
          </a:xfrm>
        </p:spPr>
        <p:txBody>
          <a:bodyPr/>
          <a:lstStyle/>
          <a:p>
            <a:fld id="{7D9CA638-546F-43AD-9687-029D8A9B672F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6196013"/>
            <a:ext cx="2895600" cy="365125"/>
          </a:xfrm>
        </p:spPr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156176" y="6858000"/>
            <a:ext cx="2133600" cy="365125"/>
          </a:xfrm>
        </p:spPr>
        <p:txBody>
          <a:bodyPr/>
          <a:lstStyle/>
          <a:p>
            <a:fld id="{3BDDA355-DE8D-49B6-B72B-9B84B24AB58E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4060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Požiadavky</a:t>
            </a:r>
            <a:r>
              <a:rPr lang="cs-CZ" dirty="0" smtClean="0"/>
              <a:t> </a:t>
            </a:r>
            <a:r>
              <a:rPr lang="cs-CZ" dirty="0" err="1" smtClean="0"/>
              <a:t>používateľov</a:t>
            </a:r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Rýchla a jednoduchá tvorba portálu s mapou (priestorovou informáciou)</a:t>
            </a:r>
          </a:p>
          <a:p>
            <a:r>
              <a:rPr lang="sk-SK" sz="1800" dirty="0" smtClean="0"/>
              <a:t>Konfigurácia vlastnými silami</a:t>
            </a:r>
          </a:p>
          <a:p>
            <a:r>
              <a:rPr lang="sk-SK" sz="1800" dirty="0" smtClean="0"/>
              <a:t>Maximálne využitie pripravených údajov/služieb</a:t>
            </a:r>
          </a:p>
          <a:p>
            <a:r>
              <a:rPr lang="sk-SK" sz="1800" dirty="0" smtClean="0"/>
              <a:t>Mapa v kontexte ostatných informácií</a:t>
            </a:r>
          </a:p>
          <a:p>
            <a:r>
              <a:rPr lang="sk-SK" sz="1800" dirty="0" smtClean="0"/>
              <a:t>Platforma integrujúca portálové aplikácie</a:t>
            </a:r>
          </a:p>
          <a:p>
            <a:r>
              <a:rPr lang="sk-SK" sz="1800" dirty="0" smtClean="0"/>
              <a:t>Prostredie na vytváranie </a:t>
            </a:r>
            <a:r>
              <a:rPr lang="sk-SK" sz="1800" dirty="0" err="1" smtClean="0"/>
              <a:t>georeportov</a:t>
            </a:r>
            <a:endParaRPr lang="sk-SK" sz="180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3EF4-F67E-49D8-B502-D6C09D0A90AF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" name="Picture 8" descr="workflow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56992"/>
            <a:ext cx="209507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561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Tematický portál za pár minút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3605-CFF5-459C-85DD-CC5CBC0BB33E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-29766"/>
            <a:ext cx="923925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6119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Konfigurácia</a:t>
            </a:r>
            <a:r>
              <a:rPr lang="cs-CZ" dirty="0" smtClean="0"/>
              <a:t> </a:t>
            </a:r>
            <a:r>
              <a:rPr lang="cs-CZ" dirty="0" err="1" smtClean="0"/>
              <a:t>mapovej</a:t>
            </a:r>
            <a:r>
              <a:rPr lang="cs-CZ" dirty="0" smtClean="0"/>
              <a:t> </a:t>
            </a:r>
            <a:r>
              <a:rPr lang="cs-CZ" dirty="0" err="1" smtClean="0"/>
              <a:t>kompozície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</a:t>
            </a:r>
            <a:r>
              <a:rPr lang="cs-CZ" dirty="0" err="1" smtClean="0"/>
              <a:t>komfortnom</a:t>
            </a:r>
            <a:r>
              <a:rPr lang="cs-CZ" dirty="0" smtClean="0"/>
              <a:t> desktop </a:t>
            </a:r>
            <a:r>
              <a:rPr lang="cs-CZ" dirty="0" err="1" smtClean="0"/>
              <a:t>prostredí</a:t>
            </a:r>
            <a:r>
              <a:rPr lang="cs-CZ" dirty="0" smtClean="0"/>
              <a:t>… (</a:t>
            </a:r>
            <a:r>
              <a:rPr lang="cs-CZ" dirty="0" err="1" smtClean="0"/>
              <a:t>využitie</a:t>
            </a:r>
            <a:r>
              <a:rPr lang="cs-CZ" dirty="0" smtClean="0"/>
              <a:t> </a:t>
            </a:r>
            <a:r>
              <a:rPr lang="cs-CZ" dirty="0" err="1" smtClean="0"/>
              <a:t>pripravených</a:t>
            </a:r>
            <a:r>
              <a:rPr lang="cs-CZ" dirty="0" smtClean="0"/>
              <a:t> </a:t>
            </a:r>
            <a:r>
              <a:rPr lang="cs-CZ" dirty="0" err="1" smtClean="0"/>
              <a:t>geoúdajov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6C5B-93CD-4E7C-8834-54E3CBFC2A1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767"/>
            <a:ext cx="5449764" cy="44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204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Volba </a:t>
            </a:r>
            <a:r>
              <a:rPr lang="cs-CZ" dirty="0" err="1" smtClean="0"/>
              <a:t>rozvrhnutia</a:t>
            </a:r>
            <a:r>
              <a:rPr lang="cs-CZ" dirty="0" smtClean="0"/>
              <a:t> stránky portálu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150" y="1681486"/>
            <a:ext cx="8455025" cy="38522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A929-DF85-435D-9D1E-5033A45AEA0A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56365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Intergraph </a:t>
            </a:r>
            <a:r>
              <a:rPr lang="sk-SK" sz="2000" dirty="0" err="1" smtClean="0"/>
              <a:t>Geoportál</a:t>
            </a:r>
            <a:r>
              <a:rPr lang="sk-SK" sz="2000" dirty="0" smtClean="0"/>
              <a:t> – prístupy, skúsenosti, trendy, vývoje</a:t>
            </a:r>
          </a:p>
          <a:p>
            <a:endParaRPr lang="sk-SK" sz="2000" dirty="0" smtClean="0"/>
          </a:p>
          <a:p>
            <a:r>
              <a:rPr lang="sk-SK" sz="2000" dirty="0" smtClean="0"/>
              <a:t>Trendy: Vlastný portálu za pár minút</a:t>
            </a:r>
          </a:p>
          <a:p>
            <a:endParaRPr lang="sk-SK" sz="2000" dirty="0" smtClean="0"/>
          </a:p>
          <a:p>
            <a:r>
              <a:rPr lang="sk-SK" sz="2000" dirty="0" smtClean="0"/>
              <a:t>Svet za INSPIRE</a:t>
            </a:r>
          </a:p>
          <a:p>
            <a:endParaRPr lang="sk-SK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83D7-98CF-4501-983B-69C1BEABD46E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GIVS </a:t>
            </a:r>
            <a:r>
              <a:rPr lang="cs-CZ" dirty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36" name="Picture 12" descr="C:\Users\vspacek\Pictures\Microsoft Clip Organizer\004380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2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Výber</a:t>
            </a:r>
            <a:r>
              <a:rPr lang="cs-CZ" dirty="0" smtClean="0"/>
              <a:t> a </a:t>
            </a:r>
            <a:r>
              <a:rPr lang="cs-CZ" dirty="0" err="1" smtClean="0"/>
              <a:t>umiestňovanie</a:t>
            </a:r>
            <a:r>
              <a:rPr lang="cs-CZ" dirty="0" smtClean="0"/>
              <a:t> </a:t>
            </a:r>
            <a:r>
              <a:rPr lang="cs-CZ" dirty="0" err="1" smtClean="0"/>
              <a:t>komponentov</a:t>
            </a:r>
            <a:r>
              <a:rPr lang="cs-CZ" dirty="0" smtClean="0"/>
              <a:t> – </a:t>
            </a:r>
            <a:r>
              <a:rPr lang="cs-CZ" dirty="0" err="1" smtClean="0"/>
              <a:t>portletov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150" y="1692725"/>
            <a:ext cx="8455025" cy="38297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18F-9274-40C2-A3D9-914E80E2BF5F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340768"/>
            <a:ext cx="15343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- </a:t>
            </a:r>
            <a:r>
              <a:rPr lang="cs-CZ" sz="1500" dirty="0" err="1" smtClean="0"/>
              <a:t>Drag</a:t>
            </a:r>
            <a:r>
              <a:rPr lang="cs-CZ" sz="1500" dirty="0" smtClean="0"/>
              <a:t> and drop</a:t>
            </a:r>
          </a:p>
        </p:txBody>
      </p:sp>
    </p:spTree>
    <p:extLst>
      <p:ext uri="{BB962C8B-B14F-4D97-AF65-F5344CB8AC3E}">
        <p14:creationId xmlns:p14="http://schemas.microsoft.com/office/powerpoint/2010/main" xmlns="" val="3432270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Pridávanie</a:t>
            </a:r>
            <a:r>
              <a:rPr lang="cs-CZ" dirty="0" smtClean="0"/>
              <a:t> </a:t>
            </a:r>
            <a:r>
              <a:rPr lang="cs-CZ" dirty="0" err="1" smtClean="0"/>
              <a:t>komponentov</a:t>
            </a:r>
            <a:r>
              <a:rPr lang="cs-CZ" dirty="0" smtClean="0"/>
              <a:t> na stránku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150" y="1693892"/>
            <a:ext cx="8455025" cy="38274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7577-9989-4543-B98F-64221F9D075C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33424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Svet</a:t>
            </a:r>
            <a:r>
              <a:rPr lang="cs-CZ" sz="2400" dirty="0" smtClean="0"/>
              <a:t> za </a:t>
            </a:r>
            <a:r>
              <a:rPr lang="cs-CZ" sz="2400" dirty="0" err="1" smtClean="0"/>
              <a:t>inspire</a:t>
            </a:r>
            <a:endParaRPr lang="cs-CZ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191250"/>
            <a:ext cx="2133600" cy="365125"/>
          </a:xfrm>
        </p:spPr>
        <p:txBody>
          <a:bodyPr/>
          <a:lstStyle/>
          <a:p>
            <a:fld id="{A17123CF-9AA3-4C06-B987-0A01824F0392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6196013"/>
            <a:ext cx="2895600" cy="365125"/>
          </a:xfrm>
        </p:spPr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04248" y="7245424"/>
            <a:ext cx="2133600" cy="365125"/>
          </a:xfrm>
        </p:spPr>
        <p:txBody>
          <a:bodyPr/>
          <a:lstStyle/>
          <a:p>
            <a:fld id="{3BDDA355-DE8D-49B6-B72B-9B84B24AB58E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762543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Intuitívne</a:t>
            </a:r>
            <a:r>
              <a:rPr lang="cs-CZ" dirty="0" smtClean="0"/>
              <a:t> grafické </a:t>
            </a:r>
            <a:r>
              <a:rPr lang="cs-CZ" dirty="0" err="1" smtClean="0"/>
              <a:t>zobrazenie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0C84-94D2-4C8B-A55A-186354580BB0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099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Dokovateľné</a:t>
            </a:r>
            <a:r>
              <a:rPr lang="cs-CZ" dirty="0" smtClean="0"/>
              <a:t> komponenty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FE51-BE5C-4112-AE92-E48920036AB8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92141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Pripájanie</a:t>
            </a:r>
            <a:r>
              <a:rPr lang="cs-CZ" dirty="0" smtClean="0"/>
              <a:t> </a:t>
            </a:r>
            <a:r>
              <a:rPr lang="cs-CZ" dirty="0" err="1" smtClean="0"/>
              <a:t>externých</a:t>
            </a:r>
            <a:r>
              <a:rPr lang="cs-CZ" dirty="0" smtClean="0"/>
              <a:t> </a:t>
            </a:r>
            <a:r>
              <a:rPr lang="cs-CZ" dirty="0" err="1" smtClean="0"/>
              <a:t>služieb</a:t>
            </a:r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EB07-E41F-48DF-A723-662D71D584BE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83784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Výber</a:t>
            </a:r>
            <a:r>
              <a:rPr lang="cs-CZ" dirty="0" smtClean="0"/>
              <a:t> vrstev z WMS, </a:t>
            </a:r>
            <a:r>
              <a:rPr lang="cs-CZ" dirty="0" err="1" smtClean="0"/>
              <a:t>metaúdaje</a:t>
            </a:r>
            <a:r>
              <a:rPr lang="cs-CZ" dirty="0" smtClean="0"/>
              <a:t> </a:t>
            </a:r>
            <a:r>
              <a:rPr lang="cs-CZ" dirty="0" err="1" smtClean="0"/>
              <a:t>služieb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90-14F9-439D-9301-68E20AFA4499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21564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Kompozície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0D3C-1F23-4AB7-B392-3FCB688725F3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87764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Uloženie</a:t>
            </a:r>
            <a:r>
              <a:rPr lang="cs-CZ" dirty="0" smtClean="0"/>
              <a:t> </a:t>
            </a:r>
            <a:r>
              <a:rPr lang="cs-CZ" dirty="0" err="1" smtClean="0"/>
              <a:t>vlastnej</a:t>
            </a:r>
            <a:r>
              <a:rPr lang="cs-CZ" dirty="0" smtClean="0"/>
              <a:t> </a:t>
            </a:r>
            <a:r>
              <a:rPr lang="cs-CZ" dirty="0" err="1" smtClean="0"/>
              <a:t>kompozície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3F7E-52B7-4955-A3E2-3E56A77CAE07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075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Tlač</a:t>
            </a:r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13" y="1214438"/>
            <a:ext cx="7658099" cy="478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56DD-C7BF-494B-A974-FA4AE9B83E2A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02149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783B-A392-424B-A3AB-095D598498AD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33550"/>
            <a:ext cx="88296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66" y="5393565"/>
            <a:ext cx="16192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48" y="5441189"/>
            <a:ext cx="22764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447" y="5494751"/>
            <a:ext cx="24479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7" descr="https://muc-vpn.intergraph.com/en/img/,DanaInfo=hexnet.hexab.local+Hexagon_logo_220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136" y="0"/>
            <a:ext cx="3003761" cy="9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7568" y="5441189"/>
            <a:ext cx="10382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87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Prínosy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Flexibilita  GUI portálu = </a:t>
            </a:r>
            <a:r>
              <a:rPr lang="cs-CZ" sz="1800" dirty="0" err="1" smtClean="0"/>
              <a:t>jednotuchá</a:t>
            </a:r>
            <a:r>
              <a:rPr lang="cs-CZ" sz="1800" dirty="0" smtClean="0"/>
              <a:t> tvorba </a:t>
            </a:r>
            <a:r>
              <a:rPr lang="cs-CZ" sz="1800" dirty="0" err="1" smtClean="0"/>
              <a:t>používateľských</a:t>
            </a:r>
            <a:r>
              <a:rPr lang="cs-CZ" sz="1800" dirty="0" smtClean="0"/>
              <a:t> </a:t>
            </a:r>
            <a:r>
              <a:rPr lang="cs-CZ" sz="1800" dirty="0" err="1" smtClean="0"/>
              <a:t>aplikácií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Možnosti </a:t>
            </a:r>
            <a:r>
              <a:rPr lang="cs-CZ" sz="1800" dirty="0" err="1" smtClean="0"/>
              <a:t>rozvoja</a:t>
            </a:r>
            <a:r>
              <a:rPr lang="cs-CZ" sz="1800" dirty="0" smtClean="0"/>
              <a:t> </a:t>
            </a:r>
            <a:r>
              <a:rPr lang="cs-CZ" sz="1800" dirty="0" err="1" smtClean="0"/>
              <a:t>redakčným</a:t>
            </a:r>
            <a:r>
              <a:rPr lang="cs-CZ" sz="1800" dirty="0" smtClean="0"/>
              <a:t> </a:t>
            </a:r>
            <a:r>
              <a:rPr lang="cs-CZ" sz="1800" dirty="0" err="1" smtClean="0"/>
              <a:t>systémom</a:t>
            </a:r>
            <a:r>
              <a:rPr lang="cs-CZ" sz="1800" dirty="0" smtClean="0"/>
              <a:t> – </a:t>
            </a:r>
            <a:r>
              <a:rPr lang="cs-CZ" sz="1800" dirty="0" err="1" smtClean="0"/>
              <a:t>začlenenie</a:t>
            </a:r>
            <a:r>
              <a:rPr lang="cs-CZ" sz="1800" dirty="0" smtClean="0"/>
              <a:t> </a:t>
            </a:r>
            <a:r>
              <a:rPr lang="cs-CZ" sz="1800" dirty="0" err="1" smtClean="0"/>
              <a:t>geoúdajov</a:t>
            </a:r>
            <a:r>
              <a:rPr lang="cs-CZ" sz="1800" dirty="0" smtClean="0"/>
              <a:t> a metaúdajov do kontextu </a:t>
            </a:r>
            <a:r>
              <a:rPr lang="cs-CZ" sz="1800" dirty="0" err="1" smtClean="0"/>
              <a:t>ostatných</a:t>
            </a:r>
            <a:r>
              <a:rPr lang="cs-CZ" sz="1800" dirty="0" smtClean="0"/>
              <a:t> </a:t>
            </a:r>
            <a:r>
              <a:rPr lang="cs-CZ" sz="1800" dirty="0" err="1" smtClean="0"/>
              <a:t>informácií</a:t>
            </a:r>
            <a:r>
              <a:rPr lang="cs-CZ" sz="1800" dirty="0" smtClean="0"/>
              <a:t> (wiki, </a:t>
            </a:r>
            <a:r>
              <a:rPr lang="cs-CZ" sz="1800" dirty="0" err="1" smtClean="0"/>
              <a:t>formuláre</a:t>
            </a:r>
            <a:r>
              <a:rPr lang="cs-CZ" sz="1800" dirty="0" smtClean="0"/>
              <a:t> </a:t>
            </a:r>
            <a:r>
              <a:rPr lang="cs-CZ" sz="1800" dirty="0" err="1" smtClean="0"/>
              <a:t>pre</a:t>
            </a:r>
            <a:r>
              <a:rPr lang="cs-CZ" sz="1800" dirty="0" smtClean="0"/>
              <a:t> </a:t>
            </a:r>
            <a:r>
              <a:rPr lang="cs-CZ" sz="1800" dirty="0" err="1" smtClean="0"/>
              <a:t>spätnú</a:t>
            </a:r>
            <a:r>
              <a:rPr lang="cs-CZ" sz="1800" dirty="0" smtClean="0"/>
              <a:t> </a:t>
            </a:r>
            <a:r>
              <a:rPr lang="cs-CZ" sz="1800" dirty="0" err="1" smtClean="0"/>
              <a:t>väzbu</a:t>
            </a:r>
            <a:r>
              <a:rPr lang="cs-CZ" sz="1800" dirty="0" smtClean="0"/>
              <a:t>, </a:t>
            </a:r>
            <a:r>
              <a:rPr lang="cs-CZ" sz="1800" dirty="0" err="1" smtClean="0"/>
              <a:t>kalendár</a:t>
            </a:r>
            <a:r>
              <a:rPr lang="cs-CZ" sz="1800" dirty="0" smtClean="0"/>
              <a:t> akcií…), </a:t>
            </a:r>
            <a:r>
              <a:rPr lang="cs-CZ" sz="1800" dirty="0" err="1" smtClean="0"/>
              <a:t>Georeporty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err="1" smtClean="0"/>
              <a:t>Konfigurácia</a:t>
            </a:r>
            <a:r>
              <a:rPr lang="cs-CZ" sz="1800" dirty="0" smtClean="0"/>
              <a:t> vs. </a:t>
            </a:r>
            <a:r>
              <a:rPr lang="cs-CZ" sz="1800" dirty="0" err="1" smtClean="0"/>
              <a:t>Programovanie</a:t>
            </a:r>
            <a:r>
              <a:rPr lang="cs-CZ" sz="1800" dirty="0" smtClean="0"/>
              <a:t> = </a:t>
            </a:r>
            <a:r>
              <a:rPr lang="cs-CZ" sz="1800" dirty="0" err="1" smtClean="0"/>
              <a:t>znižovanie</a:t>
            </a:r>
            <a:r>
              <a:rPr lang="cs-CZ" sz="1800" dirty="0" smtClean="0"/>
              <a:t> </a:t>
            </a:r>
            <a:r>
              <a:rPr lang="cs-CZ" sz="1800" dirty="0" err="1" smtClean="0"/>
              <a:t>nákladov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732B-1975-4CE9-BF47-C24BC9CB3410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7" name="Content Placeholder 6" descr="NewGP_konfigura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005064"/>
            <a:ext cx="3906143" cy="20928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spacek\Pictures\Microsoft Clip Organizer\00433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59597"/>
            <a:ext cx="4312568" cy="24803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Záver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INSPIRE – základná premisa</a:t>
            </a:r>
          </a:p>
          <a:p>
            <a:r>
              <a:rPr lang="sk-SK" sz="1800" dirty="0" smtClean="0"/>
              <a:t>Intergraph </a:t>
            </a:r>
            <a:r>
              <a:rPr lang="sk-SK" sz="1800" dirty="0" err="1" smtClean="0"/>
              <a:t>Geoportál</a:t>
            </a:r>
            <a:r>
              <a:rPr lang="sk-SK" sz="1800" dirty="0" smtClean="0"/>
              <a:t> ponúka možnosť:</a:t>
            </a:r>
          </a:p>
          <a:p>
            <a:pPr lvl="1"/>
            <a:r>
              <a:rPr lang="sk-SK" sz="1600" dirty="0" smtClean="0"/>
              <a:t>Využiť pripravené INSPIRE </a:t>
            </a:r>
            <a:r>
              <a:rPr lang="sk-SK" sz="1600" dirty="0" err="1" smtClean="0"/>
              <a:t>validné</a:t>
            </a:r>
            <a:r>
              <a:rPr lang="sk-SK" sz="1600" dirty="0" smtClean="0"/>
              <a:t> riešenie a </a:t>
            </a:r>
            <a:r>
              <a:rPr lang="sk-SK" sz="1600" b="1" dirty="0" smtClean="0"/>
              <a:t>rozšíriť ho pre vlastné potreby</a:t>
            </a:r>
          </a:p>
          <a:p>
            <a:pPr lvl="1"/>
            <a:r>
              <a:rPr lang="sk-SK" sz="1600" dirty="0" smtClean="0"/>
              <a:t>Jednoduchú integráciu</a:t>
            </a:r>
          </a:p>
          <a:p>
            <a:pPr lvl="1"/>
            <a:r>
              <a:rPr lang="sk-SK" sz="1600" dirty="0" smtClean="0"/>
              <a:t>Konfiguráciu a flexibilitu používateľského rozhrania</a:t>
            </a:r>
          </a:p>
          <a:p>
            <a:pPr lvl="1"/>
            <a:r>
              <a:rPr lang="sk-SK" sz="1600" dirty="0" smtClean="0"/>
              <a:t>Využitie portálu nie len pre INSPIRE – rozvoj portálu na skutočný, platný a funkčný bod infraštruktúry priestorových informácií</a:t>
            </a:r>
          </a:p>
          <a:p>
            <a:pPr lvl="1"/>
            <a:r>
              <a:rPr lang="sk-SK" sz="1600" dirty="0" smtClean="0"/>
              <a:t>Zníženie nákladov na prevádzku portálu – konfigurácia pripraveného vs. programovanie</a:t>
            </a:r>
            <a:endParaRPr lang="sk-SK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43B5-B0F8-43E6-8180-94DD4E90DE96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INSPIRE </a:t>
            </a:r>
            <a:r>
              <a:rPr lang="sk-SK" dirty="0" err="1" smtClean="0"/>
              <a:t>Deadlines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DB65-39E8-497C-BA1F-40925FCB7993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889248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690" y="1412776"/>
            <a:ext cx="7924750" cy="486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spacek\Pictures\CUZK_stavprodukt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4831" y="1628801"/>
            <a:ext cx="3429340" cy="306029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Intergraph</a:t>
            </a:r>
            <a:r>
              <a:rPr lang="cs-CZ" dirty="0" smtClean="0"/>
              <a:t> </a:t>
            </a:r>
            <a:r>
              <a:rPr lang="cs-CZ" dirty="0" err="1" smtClean="0"/>
              <a:t>Geoportál</a:t>
            </a:r>
            <a:r>
              <a:rPr lang="cs-CZ" dirty="0" smtClean="0"/>
              <a:t> na </a:t>
            </a:r>
            <a:r>
              <a:rPr lang="cs-CZ" dirty="0" err="1" smtClean="0"/>
              <a:t>všetkých</a:t>
            </a:r>
            <a:r>
              <a:rPr lang="cs-CZ" dirty="0" smtClean="0"/>
              <a:t> </a:t>
            </a:r>
            <a:r>
              <a:rPr lang="cs-CZ" dirty="0" err="1" smtClean="0"/>
              <a:t>úrovniach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Komplexné modulárne riešenie pre infraštruktúru priestorových informácií</a:t>
            </a:r>
          </a:p>
          <a:p>
            <a:endParaRPr lang="sk-SK" dirty="0" smtClean="0"/>
          </a:p>
          <a:p>
            <a:r>
              <a:rPr lang="sk-SK" dirty="0" smtClean="0"/>
              <a:t>Plní všetky požiadavky INSPIRE na: </a:t>
            </a:r>
          </a:p>
          <a:p>
            <a:pPr lvl="1"/>
            <a:r>
              <a:rPr lang="sk-SK" dirty="0" smtClean="0"/>
              <a:t>Vyhľadávacie služby, </a:t>
            </a:r>
          </a:p>
          <a:p>
            <a:pPr lvl="1"/>
            <a:r>
              <a:rPr lang="sk-SK" dirty="0" smtClean="0"/>
              <a:t>Prehliadacie služby, </a:t>
            </a:r>
          </a:p>
          <a:p>
            <a:pPr lvl="1"/>
            <a:r>
              <a:rPr lang="sk-SK" dirty="0" smtClean="0"/>
              <a:t>Služby sťahovania údajov,</a:t>
            </a:r>
          </a:p>
          <a:p>
            <a:pPr lvl="1"/>
            <a:r>
              <a:rPr lang="sk-SK" dirty="0" smtClean="0"/>
              <a:t>Transformačné služby,</a:t>
            </a:r>
          </a:p>
          <a:p>
            <a:pPr lvl="1"/>
            <a:r>
              <a:rPr lang="sk-SK" dirty="0" err="1" smtClean="0"/>
              <a:t>Monitorig</a:t>
            </a:r>
            <a:r>
              <a:rPr lang="sk-SK" dirty="0" smtClean="0"/>
              <a:t> a </a:t>
            </a:r>
            <a:r>
              <a:rPr lang="sk-SK" dirty="0" err="1" smtClean="0"/>
              <a:t>reporting</a:t>
            </a:r>
            <a:r>
              <a:rPr lang="sk-SK" dirty="0" smtClean="0"/>
              <a:t>,</a:t>
            </a:r>
          </a:p>
          <a:p>
            <a:pPr lvl="1"/>
            <a:r>
              <a:rPr lang="sk-SK" dirty="0" smtClean="0"/>
              <a:t>Harmonizáciu údajov.</a:t>
            </a:r>
          </a:p>
          <a:p>
            <a:pPr lvl="1"/>
            <a:endParaRPr lang="sk-SK" dirty="0" smtClean="0"/>
          </a:p>
          <a:p>
            <a:r>
              <a:rPr lang="sk-SK" dirty="0" smtClean="0"/>
              <a:t>Nová generácia na základe požiadaviek </a:t>
            </a:r>
          </a:p>
          <a:p>
            <a:pPr>
              <a:buNone/>
            </a:pPr>
            <a:r>
              <a:rPr lang="sk-SK" dirty="0" smtClean="0"/>
              <a:t>	používateľov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E013-37E4-4CA8-A795-F0C982995F54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2" descr="C:\Users\vspacek\Pictures\JMK_VyhledanaParcela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120243" y="2060849"/>
            <a:ext cx="3758208" cy="23488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Content Placeholder 6" descr="CBudejovice_pasport_DZ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92896"/>
            <a:ext cx="3758208" cy="23488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Eon_Geoportal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72000" y="3068960"/>
            <a:ext cx="3356555" cy="2448271"/>
          </a:xfrm>
          <a:prstGeom prst="rect">
            <a:avLst/>
          </a:prstGeom>
        </p:spPr>
      </p:pic>
      <p:pic>
        <p:nvPicPr>
          <p:cNvPr id="4098" name="Picture 2" descr="C:\Users\vspacek\Pictures\NTK_grafi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416"/>
            <a:ext cx="3570944" cy="22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Intergraph</a:t>
            </a:r>
            <a:r>
              <a:rPr lang="cs-CZ" dirty="0" smtClean="0"/>
              <a:t> </a:t>
            </a:r>
            <a:r>
              <a:rPr lang="cs-CZ" dirty="0" err="1" smtClean="0"/>
              <a:t>Geoportál</a:t>
            </a:r>
            <a:r>
              <a:rPr lang="cs-CZ" dirty="0" smtClean="0"/>
              <a:t> – </a:t>
            </a:r>
            <a:r>
              <a:rPr lang="cs-CZ" dirty="0" err="1" smtClean="0"/>
              <a:t>kľúčové</a:t>
            </a:r>
            <a:r>
              <a:rPr lang="cs-CZ" dirty="0" smtClean="0"/>
              <a:t> vlastnosti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5022890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Súlad</a:t>
            </a:r>
            <a:r>
              <a:rPr lang="cs-CZ" dirty="0" smtClean="0"/>
              <a:t> s INSPIRE</a:t>
            </a:r>
          </a:p>
          <a:p>
            <a:pPr lvl="1"/>
            <a:r>
              <a:rPr lang="cs-CZ" b="1" dirty="0" smtClean="0"/>
              <a:t>Základná premisa</a:t>
            </a:r>
          </a:p>
          <a:p>
            <a:pPr lvl="1"/>
            <a:r>
              <a:rPr lang="cs-CZ" dirty="0" err="1" smtClean="0"/>
              <a:t>Know</a:t>
            </a:r>
            <a:r>
              <a:rPr lang="cs-CZ" dirty="0" smtClean="0"/>
              <a:t> </a:t>
            </a:r>
            <a:r>
              <a:rPr lang="cs-CZ" dirty="0" err="1" smtClean="0"/>
              <a:t>how</a:t>
            </a:r>
            <a:r>
              <a:rPr lang="cs-CZ" dirty="0" smtClean="0"/>
              <a:t> z </a:t>
            </a:r>
            <a:r>
              <a:rPr lang="cs-CZ" dirty="0" err="1" smtClean="0"/>
              <a:t>európskych</a:t>
            </a:r>
            <a:r>
              <a:rPr lang="cs-CZ" dirty="0" smtClean="0"/>
              <a:t> </a:t>
            </a:r>
            <a:r>
              <a:rPr lang="cs-CZ" dirty="0" err="1" smtClean="0"/>
              <a:t>projektov</a:t>
            </a:r>
            <a:endParaRPr lang="cs-CZ" dirty="0" smtClean="0"/>
          </a:p>
          <a:p>
            <a:pPr lvl="1"/>
            <a:r>
              <a:rPr lang="cs-CZ" dirty="0" err="1" smtClean="0"/>
              <a:t>Aktívna</a:t>
            </a:r>
            <a:r>
              <a:rPr lang="cs-CZ" dirty="0" smtClean="0"/>
              <a:t> </a:t>
            </a:r>
            <a:r>
              <a:rPr lang="cs-CZ" dirty="0" err="1" smtClean="0"/>
              <a:t>účasť</a:t>
            </a:r>
            <a:r>
              <a:rPr lang="cs-CZ" dirty="0" smtClean="0"/>
              <a:t> v </a:t>
            </a:r>
            <a:r>
              <a:rPr lang="cs-CZ" dirty="0" err="1" smtClean="0"/>
              <a:t>drafting</a:t>
            </a:r>
            <a:r>
              <a:rPr lang="cs-CZ" dirty="0" smtClean="0"/>
              <a:t> </a:t>
            </a:r>
            <a:r>
              <a:rPr lang="cs-CZ" dirty="0" err="1" smtClean="0"/>
              <a:t>tímoch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Dostupnosť</a:t>
            </a:r>
            <a:endParaRPr lang="cs-CZ" dirty="0" smtClean="0"/>
          </a:p>
          <a:p>
            <a:pPr lvl="1"/>
            <a:r>
              <a:rPr lang="cs-CZ" dirty="0" err="1" smtClean="0"/>
              <a:t>Aktualizácia</a:t>
            </a:r>
            <a:r>
              <a:rPr lang="cs-CZ" dirty="0" smtClean="0"/>
              <a:t> </a:t>
            </a:r>
            <a:r>
              <a:rPr lang="cs-CZ" dirty="0" err="1" smtClean="0"/>
              <a:t>údajov</a:t>
            </a:r>
            <a:r>
              <a:rPr lang="cs-CZ" dirty="0" smtClean="0"/>
              <a:t> bez </a:t>
            </a:r>
            <a:r>
              <a:rPr lang="cs-CZ" dirty="0" err="1" smtClean="0"/>
              <a:t>odstávok</a:t>
            </a:r>
            <a:endParaRPr lang="cs-CZ" dirty="0" smtClean="0"/>
          </a:p>
          <a:p>
            <a:pPr lvl="1"/>
            <a:r>
              <a:rPr lang="cs-CZ" dirty="0" err="1" smtClean="0"/>
              <a:t>Plne</a:t>
            </a:r>
            <a:r>
              <a:rPr lang="cs-CZ" dirty="0" smtClean="0"/>
              <a:t> </a:t>
            </a:r>
            <a:r>
              <a:rPr lang="cs-CZ" dirty="0" err="1" smtClean="0"/>
              <a:t>konfigurovateľné</a:t>
            </a:r>
            <a:r>
              <a:rPr lang="cs-CZ" dirty="0" smtClean="0"/>
              <a:t> procesy </a:t>
            </a:r>
            <a:r>
              <a:rPr lang="cs-CZ" dirty="0" err="1" smtClean="0"/>
              <a:t>aktualizacie</a:t>
            </a:r>
            <a:r>
              <a:rPr lang="cs-CZ" dirty="0" smtClean="0"/>
              <a:t> i </a:t>
            </a:r>
            <a:r>
              <a:rPr lang="cs-CZ" dirty="0" err="1" smtClean="0"/>
              <a:t>harmonizacie</a:t>
            </a:r>
            <a:r>
              <a:rPr lang="cs-CZ" dirty="0" smtClean="0"/>
              <a:t> </a:t>
            </a:r>
            <a:r>
              <a:rPr lang="cs-CZ" dirty="0" err="1" smtClean="0"/>
              <a:t>údajov</a:t>
            </a:r>
            <a:endParaRPr lang="cs-CZ" dirty="0" smtClean="0"/>
          </a:p>
          <a:p>
            <a:pPr lvl="1"/>
            <a:r>
              <a:rPr lang="cs-CZ" dirty="0" err="1" smtClean="0"/>
              <a:t>Splnenie</a:t>
            </a:r>
            <a:r>
              <a:rPr lang="cs-CZ" dirty="0" smtClean="0"/>
              <a:t> INSPIRE </a:t>
            </a:r>
            <a:r>
              <a:rPr lang="cs-CZ" dirty="0" err="1" smtClean="0"/>
              <a:t>požiadaviek</a:t>
            </a:r>
            <a:r>
              <a:rPr lang="cs-CZ" dirty="0" smtClean="0"/>
              <a:t> na </a:t>
            </a:r>
            <a:r>
              <a:rPr lang="cs-CZ" dirty="0" err="1" smtClean="0"/>
              <a:t>dostupnosť</a:t>
            </a:r>
            <a:r>
              <a:rPr lang="cs-CZ" dirty="0" smtClean="0"/>
              <a:t> </a:t>
            </a:r>
            <a:r>
              <a:rPr lang="cs-CZ" dirty="0" err="1" smtClean="0"/>
              <a:t>služieb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Škálovateľnosť</a:t>
            </a:r>
            <a:r>
              <a:rPr lang="cs-CZ" dirty="0" smtClean="0"/>
              <a:t> výkonu a stabilita</a:t>
            </a:r>
          </a:p>
          <a:p>
            <a:pPr lvl="1"/>
            <a:r>
              <a:rPr lang="cs-CZ" dirty="0" smtClean="0"/>
              <a:t>Podpora </a:t>
            </a:r>
            <a:r>
              <a:rPr lang="cs-CZ" dirty="0" err="1" smtClean="0"/>
              <a:t>virtualizácie</a:t>
            </a:r>
            <a:endParaRPr lang="cs-CZ" dirty="0" smtClean="0"/>
          </a:p>
          <a:p>
            <a:pPr lvl="1"/>
            <a:r>
              <a:rPr lang="cs-CZ" dirty="0" err="1" smtClean="0"/>
              <a:t>Load</a:t>
            </a:r>
            <a:r>
              <a:rPr lang="cs-CZ" dirty="0" smtClean="0"/>
              <a:t> </a:t>
            </a:r>
            <a:r>
              <a:rPr lang="cs-CZ" dirty="0" err="1" smtClean="0"/>
              <a:t>balancing</a:t>
            </a:r>
            <a:endParaRPr lang="cs-CZ" dirty="0" smtClean="0"/>
          </a:p>
          <a:p>
            <a:pPr lvl="1"/>
            <a:r>
              <a:rPr lang="cs-CZ" dirty="0" smtClean="0"/>
              <a:t>Podpora Hot/</a:t>
            </a:r>
            <a:r>
              <a:rPr lang="cs-CZ" dirty="0" err="1" smtClean="0"/>
              <a:t>cold</a:t>
            </a:r>
            <a:r>
              <a:rPr lang="cs-CZ" dirty="0" smtClean="0"/>
              <a:t> </a:t>
            </a:r>
            <a:r>
              <a:rPr lang="cs-CZ" dirty="0" err="1" smtClean="0"/>
              <a:t>backup</a:t>
            </a:r>
            <a:r>
              <a:rPr lang="cs-CZ" dirty="0" smtClean="0"/>
              <a:t> HW architektur</a:t>
            </a:r>
          </a:p>
          <a:p>
            <a:endParaRPr lang="cs-CZ" dirty="0" smtClean="0"/>
          </a:p>
          <a:p>
            <a:r>
              <a:rPr lang="cs-CZ" dirty="0" smtClean="0"/>
              <a:t>Široké </a:t>
            </a:r>
            <a:r>
              <a:rPr lang="cs-CZ" dirty="0" err="1" smtClean="0"/>
              <a:t>portfólio</a:t>
            </a:r>
            <a:r>
              <a:rPr lang="cs-CZ" dirty="0" smtClean="0"/>
              <a:t> </a:t>
            </a:r>
            <a:r>
              <a:rPr lang="cs-CZ" dirty="0" err="1" smtClean="0"/>
              <a:t>klientskych</a:t>
            </a:r>
            <a:r>
              <a:rPr lang="cs-CZ" dirty="0" smtClean="0"/>
              <a:t> </a:t>
            </a:r>
            <a:r>
              <a:rPr lang="cs-CZ" dirty="0" err="1" smtClean="0"/>
              <a:t>aplikácií</a:t>
            </a:r>
            <a:endParaRPr lang="cs-CZ" dirty="0" smtClean="0"/>
          </a:p>
          <a:p>
            <a:pPr lvl="1"/>
            <a:r>
              <a:rPr lang="cs-CZ" dirty="0" err="1" smtClean="0"/>
              <a:t>Tenkí</a:t>
            </a:r>
            <a:r>
              <a:rPr lang="cs-CZ" dirty="0" smtClean="0"/>
              <a:t> klienti</a:t>
            </a:r>
          </a:p>
          <a:p>
            <a:pPr lvl="1"/>
            <a:r>
              <a:rPr lang="cs-CZ" dirty="0" smtClean="0"/>
              <a:t>Editační TK</a:t>
            </a:r>
          </a:p>
          <a:p>
            <a:pPr lvl="1"/>
            <a:r>
              <a:rPr lang="cs-CZ" dirty="0" smtClean="0"/>
              <a:t>Smart klient</a:t>
            </a:r>
          </a:p>
          <a:p>
            <a:pPr lvl="1"/>
            <a:r>
              <a:rPr lang="cs-CZ" dirty="0" smtClean="0"/>
              <a:t>Desktop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3FFC-7552-410C-9AE9-8BB9515BA5C4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79" y="3861048"/>
            <a:ext cx="3296015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7186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enviro</a:t>
            </a:r>
            <a:r>
              <a:rPr lang="sk-SK" dirty="0" smtClean="0"/>
              <a:t> i fórum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642938"/>
            <a:ext cx="83915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76200"/>
            <a:ext cx="84486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0193-C72E-4687-8C23-1F1155003B65}" type="datetime1">
              <a:rPr lang="en-US" smtClean="0"/>
              <a:pPr/>
              <a:t>6/7/2011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GIVS 2011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66688"/>
            <a:ext cx="86201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graph Template">
  <a:themeElements>
    <a:clrScheme name="Intergraph Colour Scheme">
      <a:dk1>
        <a:sysClr val="windowText" lastClr="000000"/>
      </a:dk1>
      <a:lt1>
        <a:sysClr val="window" lastClr="FFFFFF"/>
      </a:lt1>
      <a:dk2>
        <a:srgbClr val="005293"/>
      </a:dk2>
      <a:lt2>
        <a:srgbClr val="FFFFFF"/>
      </a:lt2>
      <a:accent1>
        <a:srgbClr val="0065A4"/>
      </a:accent1>
      <a:accent2>
        <a:srgbClr val="66B360"/>
      </a:accent2>
      <a:accent3>
        <a:srgbClr val="E6BC43"/>
      </a:accent3>
      <a:accent4>
        <a:srgbClr val="84608F"/>
      </a:accent4>
      <a:accent5>
        <a:srgbClr val="00A9E0"/>
      </a:accent5>
      <a:accent6>
        <a:srgbClr val="994E1E"/>
      </a:accent6>
      <a:hlink>
        <a:srgbClr val="005172"/>
      </a:hlink>
      <a:folHlink>
        <a:srgbClr val="005172"/>
      </a:folHlink>
    </a:clrScheme>
    <a:fontScheme name="Intergraph Fonts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Intergraph Template</Template>
  <TotalTime>2220</TotalTime>
  <Words>558</Words>
  <Application>Microsoft Office PowerPoint</Application>
  <PresentationFormat>Prezentácia na obrazovke (4:3)</PresentationFormat>
  <Paragraphs>196</Paragraphs>
  <Slides>31</Slides>
  <Notes>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Intergraph Template</vt:lpstr>
      <vt:lpstr>Geoportál a riešenia Intergraph nie len pre INSPIRE</vt:lpstr>
      <vt:lpstr>Obsah</vt:lpstr>
      <vt:lpstr>Snímka 3</vt:lpstr>
      <vt:lpstr>INSPIRE Deadlines</vt:lpstr>
      <vt:lpstr>Intergraph Geoportál na všetkých úrovniach</vt:lpstr>
      <vt:lpstr>Intergraph Geoportál – kľúčové vlastnosti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Intergraph Geoportál - implementácia</vt:lpstr>
      <vt:lpstr>Trendy  Vlastný portál za pár minút</vt:lpstr>
      <vt:lpstr>Požiadavky používateľov</vt:lpstr>
      <vt:lpstr>Tematický portál za pár minút</vt:lpstr>
      <vt:lpstr>Konfigurácia mapovej kompozície</vt:lpstr>
      <vt:lpstr>Volba rozvrhnutia stránky portálu</vt:lpstr>
      <vt:lpstr>Výber a umiestňovanie komponentov – portletov</vt:lpstr>
      <vt:lpstr>Pridávanie komponentov na stránku</vt:lpstr>
      <vt:lpstr>Svet za inspire</vt:lpstr>
      <vt:lpstr>Intuitívne grafické zobrazenie</vt:lpstr>
      <vt:lpstr>Dokovateľné komponenty</vt:lpstr>
      <vt:lpstr>Pripájanie externých služieb</vt:lpstr>
      <vt:lpstr>Výber vrstev z WMS, metaúdaje služieb</vt:lpstr>
      <vt:lpstr>Kompozície</vt:lpstr>
      <vt:lpstr>Uloženie vlastnej kompozície</vt:lpstr>
      <vt:lpstr>Tlač</vt:lpstr>
      <vt:lpstr>Prínosy </vt:lpstr>
      <vt:lpstr>Záver</vt:lpstr>
    </vt:vector>
  </TitlesOfParts>
  <Company>Intergraph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Intergraph Geoportál nejen pro INSPIRE</dc:title>
  <dc:creator>Spacek, Vladimir</dc:creator>
  <cp:lastModifiedBy>Sympodium</cp:lastModifiedBy>
  <cp:revision>49</cp:revision>
  <dcterms:created xsi:type="dcterms:W3CDTF">2010-11-19T09:41:50Z</dcterms:created>
  <dcterms:modified xsi:type="dcterms:W3CDTF">2011-06-07T14:01:25Z</dcterms:modified>
</cp:coreProperties>
</file>